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4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457200" y="685800"/>
            <a:ext cx="8229600" cy="1066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Diction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457200" y="1905000"/>
            <a:ext cx="8229600" cy="3581400"/>
          </a:xfrm>
        </p:spPr>
        <p:txBody>
          <a:bodyPr/>
          <a:lstStyle>
            <a:lvl1pPr marL="0" indent="0" algn="ctr">
              <a:buNone/>
              <a:defRPr lang="en-US" sz="1100" u="none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z="1800" u="sng" dirty="0" smtClean="0">
                <a:latin typeface="Berlin Sans FB Demi"/>
                <a:ea typeface="Calibri"/>
                <a:cs typeface="Times New Roman"/>
              </a:rPr>
              <a:t>Consider</a:t>
            </a:r>
            <a:r>
              <a:rPr lang="en-US" sz="1800" dirty="0" smtClean="0">
                <a:latin typeface="Berlin Sans FB Demi"/>
                <a:ea typeface="Calibri"/>
                <a:cs typeface="Times New Roman"/>
              </a:rPr>
              <a:t>:  Art is the </a:t>
            </a:r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ANTIDOTE that can call us back from the edge of numbness, restoring the ability to feel for another.		</a:t>
            </a:r>
          </a:p>
          <a:p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-Barbara Kingsolver, </a:t>
            </a:r>
            <a:r>
              <a:rPr lang="en-US" sz="1800" b="1" i="1" dirty="0" smtClean="0">
                <a:latin typeface="Berlin Sans FB Demi"/>
                <a:ea typeface="Calibri"/>
                <a:cs typeface="Times New Roman"/>
              </a:rPr>
              <a:t>High Tide in Tucson</a:t>
            </a:r>
            <a:endParaRPr lang="en-US" sz="11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1945D2-FB3D-4010-ABF7-FD84B3FF20AE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r>
              <a:rPr lang="en-US" dirty="0" smtClean="0"/>
              <a:t>Syntax #6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143000"/>
            <a:ext cx="8229600" cy="5105400"/>
          </a:xfrm>
        </p:spPr>
        <p:txBody>
          <a:bodyPr>
            <a:normAutofit fontScale="47500" lnSpcReduction="20000"/>
          </a:bodyPr>
          <a:lstStyle/>
          <a:p>
            <a:r>
              <a:rPr sz="3800" smtClean="0"/>
              <a:t>Consider:</a:t>
            </a:r>
          </a:p>
          <a:p>
            <a:pPr algn="l"/>
            <a:r>
              <a:rPr sz="3800" smtClean="0"/>
              <a:t>Death be not proud, though some have called thee</a:t>
            </a:r>
          </a:p>
          <a:p>
            <a:pPr algn="l"/>
            <a:r>
              <a:rPr sz="3800" smtClean="0"/>
              <a:t>Mighty and dreadful, for thou art not so;</a:t>
            </a:r>
          </a:p>
          <a:p>
            <a:pPr algn="l"/>
            <a:r>
              <a:rPr lang="en-US" sz="3800" dirty="0" smtClean="0"/>
              <a:t>F</a:t>
            </a:r>
            <a:r>
              <a:rPr sz="3800" smtClean="0"/>
              <a:t>or those whom thou think'st thou dost overthrow</a:t>
            </a:r>
          </a:p>
          <a:p>
            <a:pPr algn="l"/>
            <a:r>
              <a:rPr sz="3800" smtClean="0"/>
              <a:t>Die not, poore Death; nor yet canst thou kill me. </a:t>
            </a:r>
          </a:p>
          <a:p>
            <a:pPr algn="l"/>
            <a:r>
              <a:rPr sz="3800" smtClean="0"/>
              <a:t>From rest and sleepe, which but thy pictures be, </a:t>
            </a:r>
          </a:p>
          <a:p>
            <a:pPr algn="l"/>
            <a:r>
              <a:rPr sz="3800" smtClean="0"/>
              <a:t>Much pleasure, then from thee much more must flow;</a:t>
            </a:r>
          </a:p>
          <a:p>
            <a:pPr algn="l"/>
            <a:r>
              <a:rPr sz="3800" smtClean="0"/>
              <a:t>-John Donne, "Death be not Proud"</a:t>
            </a:r>
          </a:p>
          <a:p>
            <a:endParaRPr sz="3800" smtClean="0"/>
          </a:p>
          <a:p>
            <a:r>
              <a:rPr sz="3800" smtClean="0"/>
              <a:t>Discuss:</a:t>
            </a:r>
          </a:p>
          <a:p>
            <a:pPr marL="742950" indent="-742950">
              <a:buAutoNum type="arabicPeriod"/>
            </a:pPr>
            <a:r>
              <a:rPr sz="3800" smtClean="0"/>
              <a:t>What is the effect of opening the first sentence with the imperative mood of the verb </a:t>
            </a:r>
            <a:r>
              <a:rPr sz="3800" i="1" smtClean="0"/>
              <a:t>to be</a:t>
            </a:r>
            <a:r>
              <a:rPr sz="3800" smtClean="0"/>
              <a:t>?</a:t>
            </a:r>
          </a:p>
          <a:p>
            <a:pPr marL="742950" indent="-742950">
              <a:buAutoNum type="arabicPeriod"/>
            </a:pPr>
            <a:endParaRPr sz="3800" smtClean="0"/>
          </a:p>
          <a:p>
            <a:pPr marL="742950" indent="-742950">
              <a:buAutoNum type="arabicPeriod"/>
            </a:pPr>
            <a:r>
              <a:rPr sz="3800" smtClean="0"/>
              <a:t>In the</a:t>
            </a:r>
            <a:r>
              <a:rPr lang="en-US" sz="3800" dirty="0" smtClean="0"/>
              <a:t> </a:t>
            </a:r>
            <a:r>
              <a:rPr sz="3800" smtClean="0"/>
              <a:t>first clause of the second sentence, the verb is understood: in the second clause of this sentence, the subject is understood. </a:t>
            </a:r>
            <a:r>
              <a:rPr lang="en-US" sz="3800" dirty="0" smtClean="0"/>
              <a:t>T</a:t>
            </a:r>
            <a:r>
              <a:rPr sz="3800" smtClean="0"/>
              <a:t>he natural word order is inverted. </a:t>
            </a:r>
          </a:p>
          <a:p>
            <a:pPr marL="742950" indent="-742950"/>
            <a:r>
              <a:rPr sz="3800" smtClean="0"/>
              <a:t>What </a:t>
            </a:r>
            <a:r>
              <a:rPr sz="3800" smtClean="0"/>
              <a:t>effect does this have on the meaning of the lines?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 #6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229600" cy="3200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Apply:</a:t>
            </a:r>
          </a:p>
          <a:p>
            <a:pPr algn="ctr">
              <a:buNone/>
            </a:pPr>
            <a:r>
              <a:rPr lang="en-US" dirty="0" smtClean="0"/>
              <a:t>Write a sentence about </a:t>
            </a:r>
            <a:r>
              <a:rPr lang="en-US" dirty="0" err="1" smtClean="0"/>
              <a:t>Facebook</a:t>
            </a:r>
            <a:r>
              <a:rPr lang="en-US" dirty="0" smtClean="0"/>
              <a:t> or Twitter </a:t>
            </a:r>
            <a:r>
              <a:rPr lang="en-US" dirty="0" smtClean="0"/>
              <a:t>which </a:t>
            </a:r>
            <a:r>
              <a:rPr lang="en-US" dirty="0" smtClean="0"/>
              <a:t>begins with a verb in the imperative mood. Share your sentence with a partner and discuss the attitude toward </a:t>
            </a:r>
            <a:r>
              <a:rPr lang="en-US" dirty="0" smtClean="0"/>
              <a:t>these social media which your </a:t>
            </a:r>
            <a:r>
              <a:rPr lang="en-US" dirty="0" smtClean="0"/>
              <a:t>opening verb reveals.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386</TotalTime>
  <Words>189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Syntax #6</vt:lpstr>
      <vt:lpstr>SYNTAX #6</vt:lpstr>
    </vt:vector>
  </TitlesOfParts>
  <Company>USD 259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kfrederick</dc:creator>
  <cp:lastModifiedBy>kfrederick</cp:lastModifiedBy>
  <cp:revision>31</cp:revision>
  <dcterms:created xsi:type="dcterms:W3CDTF">2008-08-19T21:40:58Z</dcterms:created>
  <dcterms:modified xsi:type="dcterms:W3CDTF">2012-03-30T14:50:19Z</dcterms:modified>
</cp:coreProperties>
</file>